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6" r:id="rId3"/>
    <p:sldId id="297" r:id="rId4"/>
    <p:sldId id="259" r:id="rId5"/>
    <p:sldId id="260" r:id="rId6"/>
    <p:sldId id="270" r:id="rId7"/>
    <p:sldId id="273" r:id="rId8"/>
    <p:sldId id="271" r:id="rId9"/>
    <p:sldId id="272" r:id="rId10"/>
    <p:sldId id="277" r:id="rId11"/>
    <p:sldId id="261" r:id="rId12"/>
    <p:sldId id="286" r:id="rId13"/>
    <p:sldId id="298" r:id="rId14"/>
    <p:sldId id="287" r:id="rId15"/>
    <p:sldId id="288" r:id="rId16"/>
    <p:sldId id="289" r:id="rId17"/>
    <p:sldId id="281" r:id="rId18"/>
    <p:sldId id="299" r:id="rId19"/>
    <p:sldId id="280" r:id="rId20"/>
    <p:sldId id="279" r:id="rId21"/>
    <p:sldId id="282" r:id="rId22"/>
    <p:sldId id="264" r:id="rId23"/>
    <p:sldId id="301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4" autoAdjust="0"/>
    <p:restoredTop sz="89048" autoAdjust="0"/>
  </p:normalViewPr>
  <p:slideViewPr>
    <p:cSldViewPr snapToGrid="0">
      <p:cViewPr>
        <p:scale>
          <a:sx n="66" d="100"/>
          <a:sy n="66" d="100"/>
        </p:scale>
        <p:origin x="8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253F0-9F7B-43E2-860F-805FECE88C0E}" type="datetimeFigureOut">
              <a:rPr lang="pt-BR" smtClean="0"/>
              <a:t>04/12/2017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192EF5-3D2A-44CA-9FE8-9C3BE05765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07374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B13F0-AD01-4A97-8BF1-3C60F0438B51}" type="datetimeFigureOut">
              <a:rPr lang="pt-BR" smtClean="0"/>
              <a:t>04/12/2017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5E3CD-85B8-43CD-A31A-BE87A48B62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15890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5E3CD-85B8-43CD-A31A-BE87A48B626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3377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</a:t>
            </a:r>
            <a:r>
              <a:rPr lang="pt-BR" baseline="0" dirty="0" smtClean="0"/>
              <a:t> evolução tecnológica no cenário automobilístico tem alavancado vários benefícios, como diminuição do consumo de combustível, diminuição na emissão de poluentes, etc.</a:t>
            </a:r>
          </a:p>
          <a:p>
            <a:r>
              <a:rPr lang="pt-BR" baseline="0" dirty="0" smtClean="0"/>
              <a:t>Analisando a evolução tecnológica no cenário automobilístico, observa-se que parte do funcionamento dos automóveis estão passando a ser informatizados (digital) ao invés </a:t>
            </a:r>
            <a:r>
              <a:rPr lang="pt-BR" baseline="0" smtClean="0"/>
              <a:t>de mecânicos</a:t>
            </a:r>
          </a:p>
          <a:p>
            <a:r>
              <a:rPr lang="pt-BR" smtClean="0"/>
              <a:t>http://newcarsportal.com/wp-content/uploads/2017/07/2018-Volkswagen-Passat-featured-image.jpg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5E3CD-85B8-43CD-A31A-BE87A48B626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2293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5E3CD-85B8-43CD-A31A-BE87A48B626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5242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5E3CD-85B8-43CD-A31A-BE87A48B626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4284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ECU individual que gerencia todos</a:t>
            </a:r>
            <a:r>
              <a:rPr lang="pt-BR" baseline="0" dirty="0" smtClean="0"/>
              <a:t> os recursos, como </a:t>
            </a:r>
            <a:r>
              <a:rPr lang="pt-BR" baseline="0" dirty="0" err="1" smtClean="0"/>
              <a:t>Ingeção</a:t>
            </a:r>
            <a:r>
              <a:rPr lang="pt-BR" baseline="0" dirty="0" smtClean="0"/>
              <a:t> eletrônica, travas elétricas, vidros elétricos, alarme, painel de instruções, </a:t>
            </a:r>
            <a:r>
              <a:rPr lang="pt-BR" baseline="0" dirty="0" err="1" smtClean="0"/>
              <a:t>etc</a:t>
            </a:r>
            <a:endParaRPr lang="pt-BR" baseline="0" dirty="0" smtClean="0"/>
          </a:p>
          <a:p>
            <a:r>
              <a:rPr lang="pt-BR" baseline="0" dirty="0" smtClean="0"/>
              <a:t>EDU distribuída contém várias </a:t>
            </a:r>
            <a:r>
              <a:rPr lang="pt-BR" baseline="0" dirty="0" err="1" smtClean="0"/>
              <a:t>ECUs</a:t>
            </a:r>
            <a:r>
              <a:rPr lang="pt-BR" baseline="0" dirty="0" smtClean="0"/>
              <a:t> responsáveis por gerenciar sistemas individuais, mas que podem se comunicar com outras </a:t>
            </a:r>
            <a:r>
              <a:rPr lang="pt-BR" baseline="0" dirty="0" err="1" smtClean="0"/>
              <a:t>ECUs</a:t>
            </a:r>
            <a:r>
              <a:rPr lang="pt-BR" baseline="0" dirty="0" smtClean="0"/>
              <a:t>. </a:t>
            </a:r>
            <a:r>
              <a:rPr lang="pt-BR" baseline="0" dirty="0" err="1" smtClean="0"/>
              <a:t>Ex</a:t>
            </a:r>
            <a:r>
              <a:rPr lang="pt-BR" baseline="0" dirty="0" smtClean="0"/>
              <a:t>: ECU da </a:t>
            </a:r>
            <a:r>
              <a:rPr lang="pt-BR" baseline="0" dirty="0" err="1" smtClean="0"/>
              <a:t>Ingeção</a:t>
            </a:r>
            <a:r>
              <a:rPr lang="pt-BR" baseline="0" dirty="0" smtClean="0"/>
              <a:t>, ECU dos módulos das travas elétricas, ECU dos módulos de vidro Elétrico, ECU do sistema de ABS, etc.....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5E3CD-85B8-43CD-A31A-BE87A48B626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7966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Oferece conectividade USB ou Bluetooth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5E3CD-85B8-43CD-A31A-BE87A48B626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7476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5E3CD-85B8-43CD-A31A-BE87A48B626F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1461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5E3CD-85B8-43CD-A31A-BE87A48B626F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4495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04/12/2017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081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04/12/2017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3691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04/12/2017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119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04/12/2017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5490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04/12/2017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522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04/12/2017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7188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04/12/2017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8174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04/12/2017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997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04/12/2017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338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04/12/2017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039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F38B-4E73-4DA5-B5E1-E5A9D0323CCB}" type="datetimeFigureOut">
              <a:rPr lang="pt-BR" smtClean="0"/>
              <a:t>04/12/2017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9679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1F38B-4E73-4DA5-B5E1-E5A9D0323CCB}" type="datetimeFigureOut">
              <a:rPr lang="pt-BR" smtClean="0"/>
              <a:t>04/12/2017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3694D-D1F6-459B-8F96-561887F49A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9207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302678"/>
            <a:ext cx="9144000" cy="1655762"/>
          </a:xfrm>
        </p:spPr>
        <p:txBody>
          <a:bodyPr/>
          <a:lstStyle/>
          <a:p>
            <a:r>
              <a:rPr lang="pt-BR" dirty="0" smtClean="0"/>
              <a:t>Autor: </a:t>
            </a:r>
            <a:r>
              <a:rPr lang="pt-BR" dirty="0" err="1" smtClean="0"/>
              <a:t>Ruan</a:t>
            </a:r>
            <a:r>
              <a:rPr lang="pt-BR" dirty="0" smtClean="0"/>
              <a:t> Luiz Alves da Silva</a:t>
            </a:r>
          </a:p>
          <a:p>
            <a:r>
              <a:rPr lang="pt-BR" dirty="0" smtClean="0"/>
              <a:t>Orientador: Prof. Dr. Ricardo </a:t>
            </a:r>
            <a:r>
              <a:rPr lang="pt-BR" dirty="0" err="1" smtClean="0"/>
              <a:t>Barz</a:t>
            </a:r>
            <a:r>
              <a:rPr lang="pt-BR" dirty="0" smtClean="0"/>
              <a:t> </a:t>
            </a:r>
            <a:r>
              <a:rPr lang="pt-BR" dirty="0" err="1" smtClean="0"/>
              <a:t>Sovat</a:t>
            </a:r>
            <a:endParaRPr lang="pt-BR" dirty="0"/>
          </a:p>
        </p:txBody>
      </p:sp>
      <p:pic>
        <p:nvPicPr>
          <p:cNvPr id="2050" name="Picture 2" descr="https://cmp.ifsp.edu.br/sites/auxilio-estudantil/src/logo_ifs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073" y="5483253"/>
            <a:ext cx="2623126" cy="11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496246" y="357180"/>
            <a:ext cx="11166102" cy="34616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>
                <a:solidFill>
                  <a:schemeClr val="tx1"/>
                </a:solidFill>
                <a:latin typeface="+mj-lt"/>
              </a:rPr>
              <a:t>Aplicação da IOT em sistemas embarcados automotivos para monitoramento e detecção de falhas</a:t>
            </a:r>
          </a:p>
        </p:txBody>
      </p:sp>
    </p:spTree>
    <p:extLst>
      <p:ext uri="{BB962C8B-B14F-4D97-AF65-F5344CB8AC3E}">
        <p14:creationId xmlns:p14="http://schemas.microsoft.com/office/powerpoint/2010/main" val="157861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Fundamentação Teórica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27308" y="1930832"/>
            <a:ext cx="10515600" cy="42174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dirty="0" smtClean="0"/>
              <a:t>Representação:</a:t>
            </a:r>
          </a:p>
          <a:p>
            <a:pPr marL="0" indent="0">
              <a:buNone/>
            </a:pPr>
            <a:endParaRPr lang="pt-BR" sz="3600" dirty="0" smtClean="0"/>
          </a:p>
        </p:txBody>
      </p:sp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93694D-D1F6-459B-8F96-561887F49A3A}" type="slidenum">
              <a:rPr lang="pt-BR" sz="3200" smtClean="0"/>
              <a:t>10</a:t>
            </a:fld>
            <a:endParaRPr lang="pt-BR" sz="3200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277" y="2553258"/>
            <a:ext cx="8385445" cy="335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6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Metodologia</a:t>
            </a:r>
            <a:endParaRPr lang="pt-BR" sz="5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11</a:t>
            </a:fld>
            <a:endParaRPr lang="pt-BR" sz="3200"/>
          </a:p>
        </p:txBody>
      </p:sp>
      <p:sp>
        <p:nvSpPr>
          <p:cNvPr id="7" name="Retângulo 6"/>
          <p:cNvSpPr/>
          <p:nvPr/>
        </p:nvSpPr>
        <p:spPr>
          <a:xfrm>
            <a:off x="838201" y="1908329"/>
            <a:ext cx="10515598" cy="9123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</a:rPr>
              <a:t>Divisão das atividades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418933" y="3038329"/>
            <a:ext cx="9934866" cy="6503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Desenvolvimento do software de monitoramento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838200" y="4033208"/>
            <a:ext cx="9934866" cy="6503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Configuração do hardware e instalação do software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418933" y="5025247"/>
            <a:ext cx="9934866" cy="6503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Integração da aplicação com a computação em nuvem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18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Metodologia</a:t>
            </a:r>
            <a:endParaRPr lang="pt-BR" sz="540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12</a:t>
            </a:fld>
            <a:endParaRPr lang="pt-BR" sz="3200"/>
          </a:p>
        </p:txBody>
      </p:sp>
      <p:sp>
        <p:nvSpPr>
          <p:cNvPr id="7" name="Retângulo 6"/>
          <p:cNvSpPr/>
          <p:nvPr/>
        </p:nvSpPr>
        <p:spPr>
          <a:xfrm>
            <a:off x="838201" y="1908329"/>
            <a:ext cx="10515598" cy="9123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</a:rPr>
              <a:t>Desenvolvimento do software de monitoramento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975587" y="3038329"/>
            <a:ext cx="5840849" cy="6503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Linguagem de programação Java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7075055" y="3440111"/>
            <a:ext cx="3991842" cy="6503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Framework </a:t>
            </a:r>
            <a:r>
              <a:rPr lang="pt-BR" sz="3200" dirty="0" err="1" smtClean="0">
                <a:solidFill>
                  <a:schemeClr val="bg1"/>
                </a:solidFill>
              </a:rPr>
              <a:t>JavaFx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118751" y="3850888"/>
            <a:ext cx="4312231" cy="6503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Biblioteca </a:t>
            </a:r>
            <a:r>
              <a:rPr lang="pt-BR" sz="3200" dirty="0" err="1" smtClean="0">
                <a:solidFill>
                  <a:schemeClr val="bg1"/>
                </a:solidFill>
              </a:rPr>
              <a:t>BlueCove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5690175" y="4231471"/>
            <a:ext cx="5840849" cy="6503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API </a:t>
            </a:r>
            <a:r>
              <a:rPr lang="pt-BR" sz="3200" dirty="0" err="1" smtClean="0">
                <a:solidFill>
                  <a:schemeClr val="bg1"/>
                </a:solidFill>
              </a:rPr>
              <a:t>obd-java-api</a:t>
            </a:r>
            <a:r>
              <a:rPr lang="pt-BR" sz="3200" dirty="0" smtClean="0">
                <a:solidFill>
                  <a:schemeClr val="bg1"/>
                </a:solidFill>
              </a:rPr>
              <a:t> (</a:t>
            </a:r>
            <a:r>
              <a:rPr lang="pt-BR" sz="3200" dirty="0" err="1" smtClean="0">
                <a:solidFill>
                  <a:schemeClr val="bg1"/>
                </a:solidFill>
              </a:rPr>
              <a:t>github</a:t>
            </a:r>
            <a:r>
              <a:rPr lang="pt-BR" sz="3200" dirty="0" smtClean="0">
                <a:solidFill>
                  <a:schemeClr val="bg1"/>
                </a:solidFill>
              </a:rPr>
              <a:t> Pires)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373327" y="4663447"/>
            <a:ext cx="3198674" cy="6503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Padrão MVC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758745" y="5022831"/>
            <a:ext cx="6595054" cy="6503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Paradigma de Orientação à Objeto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62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Metodologia</a:t>
            </a:r>
            <a:endParaRPr lang="pt-BR" sz="540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13</a:t>
            </a:fld>
            <a:endParaRPr lang="pt-BR" sz="320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20" y="2387596"/>
            <a:ext cx="7004670" cy="4016664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330037" y="1806495"/>
            <a:ext cx="6081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/>
              <a:t>Organização das classes do projeto: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87215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Metodologia</a:t>
            </a:r>
            <a:endParaRPr lang="pt-BR" sz="5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14</a:t>
            </a:fld>
            <a:endParaRPr lang="pt-BR" sz="320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4" y="3414431"/>
            <a:ext cx="3570395" cy="2385904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838201" y="1908329"/>
            <a:ext cx="10515598" cy="9123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</a:rPr>
              <a:t>Configuração do hardware e instalação do software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5809671" y="3583366"/>
            <a:ext cx="5313217" cy="53899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 smtClean="0">
                <a:solidFill>
                  <a:schemeClr val="bg1"/>
                </a:solidFill>
              </a:rPr>
              <a:t>Raspbian</a:t>
            </a:r>
            <a:r>
              <a:rPr lang="pt-BR" sz="3200" dirty="0" smtClean="0">
                <a:solidFill>
                  <a:schemeClr val="bg1"/>
                </a:solidFill>
              </a:rPr>
              <a:t> Jessie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4801748" y="4230438"/>
            <a:ext cx="5840849" cy="53899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Display 3.2” com conexão GPIO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5282040" y="4895891"/>
            <a:ext cx="5840849" cy="53899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Instalação do driver do display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4875639" y="5513923"/>
            <a:ext cx="5840849" cy="53899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Instalação do software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4801748" y="2908893"/>
            <a:ext cx="4065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err="1" smtClean="0"/>
              <a:t>Raspberry</a:t>
            </a:r>
            <a:r>
              <a:rPr lang="pt-BR" sz="3200" dirty="0" smtClean="0"/>
              <a:t> </a:t>
            </a:r>
            <a:r>
              <a:rPr lang="pt-BR" sz="3200" dirty="0" err="1" smtClean="0"/>
              <a:t>Pi</a:t>
            </a:r>
            <a:r>
              <a:rPr lang="pt-BR" sz="3200" dirty="0" smtClean="0"/>
              <a:t> 3 </a:t>
            </a:r>
            <a:r>
              <a:rPr lang="pt-BR" sz="3200" dirty="0" err="1" smtClean="0"/>
              <a:t>Model</a:t>
            </a:r>
            <a:r>
              <a:rPr lang="pt-BR" sz="3200" dirty="0" smtClean="0"/>
              <a:t> B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413977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Metodologia</a:t>
            </a:r>
            <a:endParaRPr lang="pt-BR" sz="540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15</a:t>
            </a:fld>
            <a:endParaRPr lang="pt-BR" sz="3200" dirty="0"/>
          </a:p>
        </p:txBody>
      </p:sp>
      <p:sp>
        <p:nvSpPr>
          <p:cNvPr id="7" name="Retângulo 6"/>
          <p:cNvSpPr/>
          <p:nvPr/>
        </p:nvSpPr>
        <p:spPr>
          <a:xfrm>
            <a:off x="838201" y="1908329"/>
            <a:ext cx="10515598" cy="9123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</a:rPr>
              <a:t>Integração da aplicação com a computação em nuvem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181094" y="2855271"/>
            <a:ext cx="7430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err="1" smtClean="0"/>
              <a:t>Amazon</a:t>
            </a:r>
            <a:r>
              <a:rPr lang="pt-BR" sz="3200" dirty="0" smtClean="0"/>
              <a:t> Web Service (AWS) - Infraestrutura</a:t>
            </a:r>
            <a:endParaRPr lang="pt-BR" sz="3200" dirty="0"/>
          </a:p>
        </p:txBody>
      </p:sp>
      <p:sp>
        <p:nvSpPr>
          <p:cNvPr id="9" name="Retângulo 8"/>
          <p:cNvSpPr/>
          <p:nvPr/>
        </p:nvSpPr>
        <p:spPr>
          <a:xfrm>
            <a:off x="1662544" y="3430810"/>
            <a:ext cx="8756074" cy="53899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Instância </a:t>
            </a:r>
            <a:r>
              <a:rPr lang="pt-BR" sz="3200" dirty="0" err="1" smtClean="0">
                <a:solidFill>
                  <a:schemeClr val="bg1"/>
                </a:solidFill>
              </a:rPr>
              <a:t>Elastic</a:t>
            </a:r>
            <a:r>
              <a:rPr lang="pt-BR" sz="3200" dirty="0" smtClean="0">
                <a:solidFill>
                  <a:schemeClr val="bg1"/>
                </a:solidFill>
              </a:rPr>
              <a:t> Compute </a:t>
            </a:r>
            <a:r>
              <a:rPr lang="pt-BR" sz="3200" dirty="0" err="1" smtClean="0">
                <a:solidFill>
                  <a:schemeClr val="bg1"/>
                </a:solidFill>
              </a:rPr>
              <a:t>Cloud</a:t>
            </a:r>
            <a:r>
              <a:rPr lang="pt-BR" sz="3200" dirty="0" smtClean="0">
                <a:solidFill>
                  <a:schemeClr val="bg1"/>
                </a:solidFill>
              </a:rPr>
              <a:t> (EC2)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3379450" y="4034293"/>
            <a:ext cx="5805056" cy="4837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 smtClean="0">
                <a:solidFill>
                  <a:schemeClr val="bg1"/>
                </a:solidFill>
              </a:rPr>
              <a:t>Ubuntu</a:t>
            </a:r>
            <a:r>
              <a:rPr lang="pt-BR" sz="3200" dirty="0" smtClean="0">
                <a:solidFill>
                  <a:schemeClr val="bg1"/>
                </a:solidFill>
              </a:rPr>
              <a:t> Server 16.04 LTS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679631" y="4569524"/>
            <a:ext cx="5805056" cy="4837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Banco de dados </a:t>
            </a:r>
            <a:r>
              <a:rPr lang="pt-BR" sz="3200" dirty="0" err="1" smtClean="0">
                <a:solidFill>
                  <a:schemeClr val="bg1"/>
                </a:solidFill>
              </a:rPr>
              <a:t>MongoDB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023849" y="5113989"/>
            <a:ext cx="5805056" cy="4837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Framework Node.js 6.11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910538" y="5658455"/>
            <a:ext cx="5805056" cy="4837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Servidor Apache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11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16</a:t>
            </a:fld>
            <a:endParaRPr lang="pt-BR" sz="320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37" y="365125"/>
            <a:ext cx="8986846" cy="600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Testes e Resultados</a:t>
            </a:r>
            <a:endParaRPr lang="pt-BR" sz="5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17</a:t>
            </a:fld>
            <a:endParaRPr lang="pt-BR" sz="3200"/>
          </a:p>
        </p:txBody>
      </p:sp>
      <p:sp>
        <p:nvSpPr>
          <p:cNvPr id="8" name="Retângulo 7"/>
          <p:cNvSpPr/>
          <p:nvPr/>
        </p:nvSpPr>
        <p:spPr>
          <a:xfrm>
            <a:off x="604452" y="1981922"/>
            <a:ext cx="10983095" cy="5673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Incompatibilidades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04451" y="3991265"/>
            <a:ext cx="10983095" cy="5673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Desempenho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604451" y="5354064"/>
            <a:ext cx="10983095" cy="5673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Algumas leituras com ‘eco’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2946398" y="2667595"/>
            <a:ext cx="8266547" cy="4912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Framework </a:t>
            </a:r>
            <a:r>
              <a:rPr lang="pt-BR" sz="3200" dirty="0" err="1" smtClean="0">
                <a:solidFill>
                  <a:schemeClr val="bg1"/>
                </a:solidFill>
              </a:rPr>
              <a:t>JavaFx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2147453" y="3295228"/>
            <a:ext cx="8266547" cy="4912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Biblioteca </a:t>
            </a:r>
            <a:r>
              <a:rPr lang="pt-BR" sz="3200" dirty="0" err="1" smtClean="0">
                <a:solidFill>
                  <a:schemeClr val="bg1"/>
                </a:solidFill>
              </a:rPr>
              <a:t>BlueCove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057239" y="4687303"/>
            <a:ext cx="8266547" cy="4912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Lentidão durante a leitura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78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Testes e Resultados</a:t>
            </a:r>
            <a:endParaRPr lang="pt-BR" sz="5400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47" y="2023198"/>
            <a:ext cx="5423663" cy="3380076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18</a:t>
            </a:fld>
            <a:endParaRPr lang="pt-BR" sz="320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583" y="1794018"/>
            <a:ext cx="4981723" cy="415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Considerações finais</a:t>
            </a:r>
            <a:endParaRPr lang="pt-BR" sz="5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19</a:t>
            </a:fld>
            <a:endParaRPr lang="pt-BR" sz="3200"/>
          </a:p>
        </p:txBody>
      </p:sp>
      <p:sp>
        <p:nvSpPr>
          <p:cNvPr id="7" name="Retângulo 6"/>
          <p:cNvSpPr/>
          <p:nvPr/>
        </p:nvSpPr>
        <p:spPr>
          <a:xfrm>
            <a:off x="604452" y="1981922"/>
            <a:ext cx="10983095" cy="5673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Foi possível: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04451" y="4665523"/>
            <a:ext cx="10983095" cy="5673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Não foi possível avaliar: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951345" y="2667595"/>
            <a:ext cx="10402455" cy="4912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Obter leituras do veículo utilizando hardware de baixo custo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147453" y="3295228"/>
            <a:ext cx="8649856" cy="4912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Armazenar informações na nuvem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2544616" y="3922861"/>
            <a:ext cx="8936183" cy="4912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Disponibilizar os dados para consumo/análise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2373744" y="5381434"/>
            <a:ext cx="8839202" cy="4912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Total precisão de todos os valores convertidos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68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pt-BR" sz="5400" dirty="0" smtClean="0"/>
              <a:t>Introdução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40139"/>
            <a:ext cx="10515600" cy="42703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600" u="sng" dirty="0" smtClean="0"/>
              <a:t>Evolução do automóvel</a:t>
            </a:r>
            <a:endParaRPr lang="pt-BR" sz="3600" u="sng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2</a:t>
            </a:fld>
            <a:endParaRPr lang="pt-BR" sz="3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28" y="2577217"/>
            <a:ext cx="2887512" cy="200401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t="26667" r="8081" b="4243"/>
          <a:stretch/>
        </p:blipFill>
        <p:spPr>
          <a:xfrm>
            <a:off x="4342686" y="4309423"/>
            <a:ext cx="3194917" cy="180109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8249" y="3024466"/>
            <a:ext cx="3260183" cy="1916988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206512" y="2207885"/>
            <a:ext cx="1853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Carros a manivela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676016" y="3798294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Carros carburados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8059610" y="2593964"/>
            <a:ext cx="29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Carros com injeção eletrônica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227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Melhorias e trabalhos futuros</a:t>
            </a:r>
            <a:endParaRPr lang="pt-BR" sz="5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20</a:t>
            </a:fld>
            <a:endParaRPr lang="pt-BR" sz="3200"/>
          </a:p>
        </p:txBody>
      </p:sp>
      <p:sp>
        <p:nvSpPr>
          <p:cNvPr id="7" name="Retângulo 6"/>
          <p:cNvSpPr/>
          <p:nvPr/>
        </p:nvSpPr>
        <p:spPr>
          <a:xfrm>
            <a:off x="1565034" y="2268249"/>
            <a:ext cx="10008130" cy="770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Estudo e implementação de políticas de segurança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838200" y="3298103"/>
            <a:ext cx="10008130" cy="770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Avaliar a precisão da conversão dos valores obtidos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184296" y="4349609"/>
            <a:ext cx="10008130" cy="7705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Análise automatizada dos parâmetros coletados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10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9172" y="2324553"/>
            <a:ext cx="10515600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5400" dirty="0" smtClean="0"/>
              <a:t>OBRIGADO!</a:t>
            </a:r>
            <a:endParaRPr lang="pt-BR" sz="54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21</a:t>
            </a:fld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89122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Créditos das figuras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5"/>
            <a:ext cx="108180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http</a:t>
            </a:r>
            <a:r>
              <a:rPr lang="pt-BR" sz="2400" dirty="0"/>
              <a:t>://</a:t>
            </a:r>
            <a:r>
              <a:rPr lang="pt-BR" sz="2400" dirty="0" smtClean="0"/>
              <a:t>www.50emais.com.br/wp-content/uploads/2014/ 03/Patent-Motorwagen.jpg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r>
              <a:rPr lang="pt-BR" sz="2400" dirty="0" smtClean="0"/>
              <a:t>https</a:t>
            </a:r>
            <a:r>
              <a:rPr lang="pt-BR" sz="2400" dirty="0"/>
              <a:t>://</a:t>
            </a:r>
            <a:r>
              <a:rPr lang="pt-BR" sz="2400" dirty="0" smtClean="0"/>
              <a:t>preview.netcarshow.com/Volkswagen-Passat-1980-1600-02.jpg</a:t>
            </a: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 smtClean="0"/>
              <a:t>http</a:t>
            </a:r>
            <a:r>
              <a:rPr lang="pt-BR" sz="2400" dirty="0"/>
              <a:t>://</a:t>
            </a:r>
            <a:r>
              <a:rPr lang="pt-BR" sz="2400" dirty="0" smtClean="0"/>
              <a:t>newcarsportal.com/wp-content/uploads/2017/07/2018-Volkswagen-Passat-featured-image.jpg</a:t>
            </a: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r>
              <a:rPr lang="pt-BR" sz="2400" dirty="0" smtClean="0"/>
              <a:t>http</a:t>
            </a:r>
            <a:r>
              <a:rPr lang="pt-BR" sz="2400" dirty="0"/>
              <a:t>://</a:t>
            </a:r>
            <a:r>
              <a:rPr lang="pt-BR" sz="2400" dirty="0" smtClean="0"/>
              <a:t>www.nasscar.com.br/loja/image/cache/data/vendidos/painel%20fiesta%202010%202011/a%20ecu2-565x390.jpg</a:t>
            </a: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22</a:t>
            </a:fld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288950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Bibliografia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t-BR" sz="1800" dirty="0"/>
              <a:t>ELM </a:t>
            </a:r>
            <a:r>
              <a:rPr lang="pt-BR" sz="1800" dirty="0" err="1"/>
              <a:t>Eletronics</a:t>
            </a:r>
            <a:r>
              <a:rPr lang="pt-BR" sz="1800" dirty="0"/>
              <a:t>(2012). The ELM327 data </a:t>
            </a:r>
            <a:r>
              <a:rPr lang="pt-BR" sz="1800" dirty="0" err="1"/>
              <a:t>sheet</a:t>
            </a:r>
            <a:r>
              <a:rPr lang="pt-BR" sz="1800" dirty="0"/>
              <a:t> (1ª Edição, 76 p.). </a:t>
            </a:r>
            <a:r>
              <a:rPr lang="pt-BR" sz="1800" dirty="0" err="1"/>
              <a:t>Elm</a:t>
            </a:r>
            <a:r>
              <a:rPr lang="pt-BR" sz="1800" dirty="0"/>
              <a:t> </a:t>
            </a:r>
            <a:r>
              <a:rPr lang="pt-BR" sz="1800" dirty="0" err="1"/>
              <a:t>Eletronics</a:t>
            </a:r>
            <a:r>
              <a:rPr lang="pt-BR" sz="1800" dirty="0"/>
              <a:t> Inc.</a:t>
            </a:r>
          </a:p>
          <a:p>
            <a:pPr marL="0" indent="0">
              <a:buNone/>
            </a:pPr>
            <a:endParaRPr lang="pt-BR" sz="500" dirty="0" smtClean="0"/>
          </a:p>
          <a:p>
            <a:pPr marL="0" indent="0">
              <a:buNone/>
            </a:pPr>
            <a:r>
              <a:rPr lang="pt-BR" sz="1800" dirty="0"/>
              <a:t>LEE, Edward </a:t>
            </a:r>
            <a:r>
              <a:rPr lang="pt-BR" sz="1800" dirty="0" err="1"/>
              <a:t>Ashford</a:t>
            </a:r>
            <a:r>
              <a:rPr lang="pt-BR" sz="1800" dirty="0"/>
              <a:t>; SESHIA, </a:t>
            </a:r>
            <a:r>
              <a:rPr lang="pt-BR" sz="1800" dirty="0" err="1"/>
              <a:t>Sanjit</a:t>
            </a:r>
            <a:r>
              <a:rPr lang="pt-BR" sz="1800" dirty="0"/>
              <a:t> </a:t>
            </a:r>
            <a:r>
              <a:rPr lang="pt-BR" sz="1800" dirty="0" err="1"/>
              <a:t>Arunkumar</a:t>
            </a:r>
            <a:r>
              <a:rPr lang="pt-BR" sz="1800" dirty="0"/>
              <a:t>. </a:t>
            </a:r>
            <a:r>
              <a:rPr lang="pt-BR" sz="1800" dirty="0" err="1"/>
              <a:t>Introduction</a:t>
            </a:r>
            <a:r>
              <a:rPr lang="pt-BR" sz="1800" dirty="0"/>
              <a:t> </a:t>
            </a:r>
            <a:r>
              <a:rPr lang="pt-BR" sz="1800" dirty="0" err="1"/>
              <a:t>to</a:t>
            </a:r>
            <a:r>
              <a:rPr lang="pt-BR" sz="1800" dirty="0"/>
              <a:t> </a:t>
            </a:r>
            <a:r>
              <a:rPr lang="pt-BR" sz="1800" dirty="0" err="1"/>
              <a:t>Embedded</a:t>
            </a:r>
            <a:r>
              <a:rPr lang="pt-BR" sz="1800" dirty="0"/>
              <a:t> Systems: A cyber-</a:t>
            </a:r>
            <a:r>
              <a:rPr lang="pt-BR" sz="1800" dirty="0" err="1"/>
              <a:t>physical</a:t>
            </a:r>
            <a:r>
              <a:rPr lang="pt-BR" sz="1800" dirty="0"/>
              <a:t> systems approach. 2. ed. [</a:t>
            </a:r>
            <a:r>
              <a:rPr lang="pt-BR" sz="1800" dirty="0" err="1"/>
              <a:t>S.l</a:t>
            </a:r>
            <a:r>
              <a:rPr lang="pt-BR" sz="1800" dirty="0"/>
              <a:t>.]: MIT Press, 2017. 585 p.</a:t>
            </a:r>
          </a:p>
          <a:p>
            <a:pPr marL="0" indent="0">
              <a:buNone/>
            </a:pPr>
            <a:endParaRPr lang="pt-BR" sz="500" dirty="0"/>
          </a:p>
          <a:p>
            <a:pPr marL="0" indent="0">
              <a:buNone/>
            </a:pPr>
            <a:r>
              <a:rPr lang="pt-BR" sz="1800" dirty="0"/>
              <a:t>NAVET, Nicolas; SIMONOT-LION, Françoise. </a:t>
            </a:r>
            <a:r>
              <a:rPr lang="pt-BR" sz="1800" dirty="0" err="1"/>
              <a:t>Automotive</a:t>
            </a:r>
            <a:r>
              <a:rPr lang="pt-BR" sz="1800" dirty="0"/>
              <a:t> </a:t>
            </a:r>
            <a:r>
              <a:rPr lang="pt-BR" sz="1800" dirty="0" err="1"/>
              <a:t>Embedded</a:t>
            </a:r>
            <a:r>
              <a:rPr lang="pt-BR" sz="1800" dirty="0"/>
              <a:t> Systems </a:t>
            </a:r>
            <a:r>
              <a:rPr lang="pt-BR" sz="1800" dirty="0" err="1"/>
              <a:t>Handbook</a:t>
            </a:r>
            <a:r>
              <a:rPr lang="pt-BR" sz="1800" dirty="0"/>
              <a:t>. [</a:t>
            </a:r>
            <a:r>
              <a:rPr lang="pt-BR" sz="1800" dirty="0" err="1"/>
              <a:t>S.l</a:t>
            </a:r>
            <a:r>
              <a:rPr lang="pt-BR" sz="1800" dirty="0"/>
              <a:t>.]: CRC </a:t>
            </a:r>
            <a:r>
              <a:rPr lang="pt-BR" sz="1800" dirty="0" err="1"/>
              <a:t>press</a:t>
            </a:r>
            <a:r>
              <a:rPr lang="pt-BR" sz="1800" dirty="0"/>
              <a:t>, 2008. 490 p.</a:t>
            </a:r>
          </a:p>
          <a:p>
            <a:pPr marL="0" indent="0">
              <a:buNone/>
            </a:pPr>
            <a:endParaRPr lang="pt-BR" sz="500" dirty="0"/>
          </a:p>
          <a:p>
            <a:pPr marL="0" indent="0">
              <a:buNone/>
            </a:pPr>
            <a:r>
              <a:rPr lang="pt-BR" sz="1800" dirty="0"/>
              <a:t>RICHARDSON, Matt; &amp; WALLACE, </a:t>
            </a:r>
            <a:r>
              <a:rPr lang="pt-BR" sz="1800" dirty="0" err="1"/>
              <a:t>Shawn</a:t>
            </a:r>
            <a:r>
              <a:rPr lang="pt-BR" sz="1800" dirty="0"/>
              <a:t> (2013). </a:t>
            </a:r>
            <a:r>
              <a:rPr lang="pt-BR" sz="1800" dirty="0" err="1"/>
              <a:t>Getting</a:t>
            </a:r>
            <a:r>
              <a:rPr lang="pt-BR" sz="1800" dirty="0"/>
              <a:t> </a:t>
            </a:r>
            <a:r>
              <a:rPr lang="pt-BR" sz="1800" dirty="0" err="1"/>
              <a:t>Started</a:t>
            </a:r>
            <a:r>
              <a:rPr lang="pt-BR" sz="1800" dirty="0"/>
              <a:t> </a:t>
            </a:r>
            <a:r>
              <a:rPr lang="pt-BR" sz="1800" dirty="0" err="1"/>
              <a:t>with</a:t>
            </a:r>
            <a:r>
              <a:rPr lang="pt-BR" sz="1800" dirty="0"/>
              <a:t> </a:t>
            </a:r>
            <a:r>
              <a:rPr lang="pt-BR" sz="1800" dirty="0" err="1"/>
              <a:t>Raspberry</a:t>
            </a:r>
            <a:r>
              <a:rPr lang="pt-BR" sz="1800" dirty="0"/>
              <a:t> </a:t>
            </a:r>
            <a:r>
              <a:rPr lang="pt-BR" sz="1800" dirty="0" err="1"/>
              <a:t>Pi</a:t>
            </a:r>
            <a:r>
              <a:rPr lang="pt-BR" sz="1800" dirty="0"/>
              <a:t> (1ª Edição, 180 p.). </a:t>
            </a:r>
            <a:r>
              <a:rPr lang="pt-BR" sz="1800" dirty="0" err="1"/>
              <a:t>Sebastopol</a:t>
            </a:r>
            <a:r>
              <a:rPr lang="pt-BR" sz="1800" dirty="0"/>
              <a:t>, Califórnia, EUA: </a:t>
            </a:r>
            <a:r>
              <a:rPr lang="pt-BR" sz="1800" dirty="0" err="1"/>
              <a:t>O’Reilly</a:t>
            </a:r>
            <a:r>
              <a:rPr lang="pt-BR" sz="1800" dirty="0"/>
              <a:t> Media.</a:t>
            </a:r>
          </a:p>
          <a:p>
            <a:pPr marL="0" indent="0">
              <a:buNone/>
            </a:pPr>
            <a:endParaRPr lang="pt-BR" sz="500" dirty="0" smtClean="0"/>
          </a:p>
          <a:p>
            <a:pPr marL="0" indent="0">
              <a:buNone/>
            </a:pPr>
            <a:r>
              <a:rPr lang="pt-BR" sz="1800" dirty="0"/>
              <a:t>SMITH, Craig (2016). The </a:t>
            </a:r>
            <a:r>
              <a:rPr lang="pt-BR" sz="1800" dirty="0" err="1"/>
              <a:t>car</a:t>
            </a:r>
            <a:r>
              <a:rPr lang="pt-BR" sz="1800" dirty="0"/>
              <a:t> </a:t>
            </a:r>
            <a:r>
              <a:rPr lang="pt-BR" sz="1800" dirty="0" err="1"/>
              <a:t>hacker's</a:t>
            </a:r>
            <a:r>
              <a:rPr lang="pt-BR" sz="1800" dirty="0"/>
              <a:t> </a:t>
            </a:r>
            <a:r>
              <a:rPr lang="pt-BR" sz="1800" dirty="0" err="1"/>
              <a:t>handbook</a:t>
            </a:r>
            <a:r>
              <a:rPr lang="pt-BR" sz="1800" dirty="0"/>
              <a:t>: A </a:t>
            </a:r>
            <a:r>
              <a:rPr lang="pt-BR" sz="1800" dirty="0" err="1"/>
              <a:t>guide</a:t>
            </a:r>
            <a:r>
              <a:rPr lang="pt-BR" sz="1800" dirty="0"/>
              <a:t> for </a:t>
            </a:r>
            <a:r>
              <a:rPr lang="pt-BR" sz="1800" dirty="0" err="1"/>
              <a:t>the</a:t>
            </a:r>
            <a:r>
              <a:rPr lang="pt-BR" sz="1800" dirty="0"/>
              <a:t> </a:t>
            </a:r>
            <a:r>
              <a:rPr lang="pt-BR" sz="1800" dirty="0" err="1"/>
              <a:t>penetration</a:t>
            </a:r>
            <a:r>
              <a:rPr lang="pt-BR" sz="1800" dirty="0"/>
              <a:t> </a:t>
            </a:r>
            <a:r>
              <a:rPr lang="pt-BR" sz="1800" dirty="0" err="1"/>
              <a:t>tester</a:t>
            </a:r>
            <a:r>
              <a:rPr lang="pt-BR" sz="1800" dirty="0"/>
              <a:t> (1ª Edição, 304 p.). San Francisco, Califórnia, EUA: No </a:t>
            </a:r>
            <a:r>
              <a:rPr lang="pt-BR" sz="1800" dirty="0" err="1"/>
              <a:t>Starch</a:t>
            </a:r>
            <a:r>
              <a:rPr lang="pt-BR" sz="1800" dirty="0"/>
              <a:t> Press.</a:t>
            </a:r>
          </a:p>
          <a:p>
            <a:pPr marL="0" indent="0">
              <a:buNone/>
            </a:pPr>
            <a:endParaRPr lang="pt-BR" sz="500" dirty="0"/>
          </a:p>
          <a:p>
            <a:pPr marL="0" indent="0">
              <a:buNone/>
            </a:pPr>
            <a:r>
              <a:rPr lang="pt-BR" sz="1800" dirty="0"/>
              <a:t>TANENBAUM, Andrew S. Sistemas Distribuídos: Princípios e </a:t>
            </a:r>
            <a:r>
              <a:rPr lang="pt-BR" sz="1800" dirty="0" err="1"/>
              <a:t>paradígmas</a:t>
            </a:r>
            <a:r>
              <a:rPr lang="pt-BR" sz="1800" dirty="0"/>
              <a:t>. 2. ed. [</a:t>
            </a:r>
            <a:r>
              <a:rPr lang="pt-BR" sz="1800" dirty="0" err="1"/>
              <a:t>S.l</a:t>
            </a:r>
            <a:r>
              <a:rPr lang="pt-BR" sz="1800" dirty="0" smtClean="0"/>
              <a:t>.]: São </a:t>
            </a:r>
            <a:r>
              <a:rPr lang="pt-BR" sz="1800" dirty="0"/>
              <a:t>Paulo: Pearson Prentice Hall, 2007. 402 p.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23</a:t>
            </a:fld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287249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Objetivos</a:t>
            </a:r>
            <a:endParaRPr lang="pt-BR" sz="5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3</a:t>
            </a:fld>
            <a:endParaRPr lang="pt-BR" sz="3200"/>
          </a:p>
        </p:txBody>
      </p:sp>
      <p:sp>
        <p:nvSpPr>
          <p:cNvPr id="5" name="Retângulo 4"/>
          <p:cNvSpPr/>
          <p:nvPr/>
        </p:nvSpPr>
        <p:spPr>
          <a:xfrm>
            <a:off x="3741058" y="1964076"/>
            <a:ext cx="7493000" cy="1309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Estudo da arquitetura da rede veicular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38200" y="3399968"/>
            <a:ext cx="7493000" cy="1309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Implementação de um sistema de monitoramento integrado ao automóvel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3182257" y="4827360"/>
            <a:ext cx="7493000" cy="1309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Integração com serviços de computação em nuvem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08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Justificativa</a:t>
            </a:r>
            <a:endParaRPr lang="pt-BR" sz="5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4</a:t>
            </a:fld>
            <a:endParaRPr lang="pt-BR" sz="3200"/>
          </a:p>
        </p:txBody>
      </p:sp>
      <p:sp>
        <p:nvSpPr>
          <p:cNvPr id="5" name="Retângulo 4"/>
          <p:cNvSpPr/>
          <p:nvPr/>
        </p:nvSpPr>
        <p:spPr>
          <a:xfrm>
            <a:off x="968830" y="2222671"/>
            <a:ext cx="7493000" cy="1309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Necessidade da compreensão dos sistemas embarcados presentes nos automóveis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238172" y="3910580"/>
            <a:ext cx="7493000" cy="17645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Envolver aplicações de Internet das Coisas para auxiliar na automatização da coleta para análise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8" name="Seta em curva para cima 7"/>
          <p:cNvSpPr/>
          <p:nvPr/>
        </p:nvSpPr>
        <p:spPr>
          <a:xfrm rot="2983375">
            <a:off x="2279234" y="4130194"/>
            <a:ext cx="1896667" cy="1325276"/>
          </a:xfrm>
          <a:prstGeom prst="curvedUpArrow">
            <a:avLst>
              <a:gd name="adj1" fmla="val 25000"/>
              <a:gd name="adj2" fmla="val 48678"/>
              <a:gd name="adj3" fmla="val 5760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30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Fundamentação Teórica</a:t>
            </a:r>
            <a:endParaRPr lang="pt-BR" sz="5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5</a:t>
            </a:fld>
            <a:endParaRPr lang="pt-BR" sz="3200"/>
          </a:p>
        </p:txBody>
      </p:sp>
      <p:sp>
        <p:nvSpPr>
          <p:cNvPr id="5" name="Retângulo 4"/>
          <p:cNvSpPr/>
          <p:nvPr/>
        </p:nvSpPr>
        <p:spPr>
          <a:xfrm>
            <a:off x="1534884" y="2009292"/>
            <a:ext cx="8509001" cy="9123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</a:rPr>
              <a:t>Arquitetura automotiva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534884" y="5125386"/>
            <a:ext cx="8509001" cy="9123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</a:rPr>
              <a:t>ELM327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2583541" y="2973414"/>
            <a:ext cx="6444343" cy="6574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ECU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2583541" y="3690738"/>
            <a:ext cx="6444343" cy="6574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Protocolos da rede veicular interna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2583541" y="4408062"/>
            <a:ext cx="6444343" cy="6574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Conector OBD-II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66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Fundamentação Teórica</a:t>
            </a:r>
            <a:endParaRPr lang="pt-BR" sz="5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6</a:t>
            </a:fld>
            <a:endParaRPr lang="pt-BR" sz="3200" dirty="0"/>
          </a:p>
        </p:txBody>
      </p:sp>
      <p:pic>
        <p:nvPicPr>
          <p:cNvPr id="5" name="Picture 2" descr="http://www.nasscar.com.br/loja/image/cache/data/vendidos/painel%20fiesta%202010%202011/a%20ecu2-565x3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3241747"/>
            <a:ext cx="3840312" cy="265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838201" y="1908329"/>
            <a:ext cx="10515598" cy="9123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</a:rPr>
              <a:t>ECU (Unidade de Controle Eletrônico)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5077158" y="2932295"/>
            <a:ext cx="6276642" cy="11405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Gerencia boa parte dos recursos do veículo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5077157" y="4201446"/>
            <a:ext cx="6276641" cy="11405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Processa as informações internas do automóvel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077157" y="5448195"/>
            <a:ext cx="6276641" cy="7650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Pode trabalhar de forma distribuída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20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Fundamentação Teórica</a:t>
            </a:r>
            <a:endParaRPr lang="pt-BR" sz="5400" dirty="0"/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7</a:t>
            </a:fld>
            <a:endParaRPr lang="pt-BR" sz="320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290" y="3858255"/>
            <a:ext cx="4422723" cy="185517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838201" y="1908329"/>
            <a:ext cx="10515598" cy="9123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</a:rPr>
              <a:t>Protocolos da rede veicular interna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189179" y="2905668"/>
            <a:ext cx="5590309" cy="6503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Existem cerca de 9 protocolos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838200" y="3613274"/>
            <a:ext cx="5590309" cy="10272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Gerenciam a troca de pacotes na rede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253834" y="4697092"/>
            <a:ext cx="5590309" cy="149300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Garantem o funcionamento e a comunicação entre os sistemas embarcados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7583055" y="3108556"/>
            <a:ext cx="3251605" cy="650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>
                <a:solidFill>
                  <a:schemeClr val="tx1"/>
                </a:solidFill>
              </a:rPr>
              <a:t>Ex. Protocolo CAN</a:t>
            </a:r>
            <a:endParaRPr lang="pt-B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61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Fundamentação Teórica</a:t>
            </a:r>
            <a:endParaRPr lang="pt-BR" sz="540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8</a:t>
            </a:fld>
            <a:endParaRPr lang="pt-BR" sz="3200"/>
          </a:p>
        </p:txBody>
      </p:sp>
      <p:sp>
        <p:nvSpPr>
          <p:cNvPr id="8" name="Retângulo 7"/>
          <p:cNvSpPr/>
          <p:nvPr/>
        </p:nvSpPr>
        <p:spPr>
          <a:xfrm>
            <a:off x="838201" y="1908329"/>
            <a:ext cx="10515598" cy="9123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</a:rPr>
              <a:t>Conector OBD-II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366978" y="2934352"/>
            <a:ext cx="5255495" cy="1161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Conhecido também por DLC (</a:t>
            </a:r>
            <a:r>
              <a:rPr lang="pt-BR" sz="3200" dirty="0" err="1" smtClean="0">
                <a:solidFill>
                  <a:schemeClr val="bg1"/>
                </a:solidFill>
              </a:rPr>
              <a:t>Diagnostic</a:t>
            </a:r>
            <a:r>
              <a:rPr lang="pt-BR" sz="3200" dirty="0" smtClean="0">
                <a:solidFill>
                  <a:schemeClr val="bg1"/>
                </a:solidFill>
              </a:rPr>
              <a:t> Link </a:t>
            </a:r>
            <a:r>
              <a:rPr lang="pt-BR" sz="3200" dirty="0" err="1" smtClean="0">
                <a:solidFill>
                  <a:schemeClr val="bg1"/>
                </a:solidFill>
              </a:rPr>
              <a:t>Connector</a:t>
            </a:r>
            <a:r>
              <a:rPr lang="pt-BR" sz="3200" dirty="0" smtClean="0">
                <a:solidFill>
                  <a:schemeClr val="bg1"/>
                </a:solidFill>
              </a:rPr>
              <a:t>)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840505" y="4284374"/>
            <a:ext cx="5255495" cy="15235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Permite a comunicação de outros dispositivos com a rede automotiva</a:t>
            </a:r>
            <a:endParaRPr lang="pt-BR" sz="3200" dirty="0">
              <a:solidFill>
                <a:schemeClr val="bg1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" t="4936" r="3194" b="3289"/>
          <a:stretch/>
        </p:blipFill>
        <p:spPr>
          <a:xfrm>
            <a:off x="6890328" y="3126530"/>
            <a:ext cx="4379918" cy="283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pt-BR" sz="5400" dirty="0" smtClean="0"/>
              <a:t>Fundamentação Teórica</a:t>
            </a:r>
            <a:endParaRPr lang="pt-BR" sz="5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3694D-D1F6-459B-8F96-561887F49A3A}" type="slidenum">
              <a:rPr lang="pt-BR" sz="3200" smtClean="0"/>
              <a:t>9</a:t>
            </a:fld>
            <a:endParaRPr lang="pt-BR" sz="320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1" t="4451" r="12855" b="9397"/>
          <a:stretch/>
        </p:blipFill>
        <p:spPr>
          <a:xfrm>
            <a:off x="7135556" y="4582887"/>
            <a:ext cx="2950088" cy="1773463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838201" y="1908329"/>
            <a:ext cx="10515598" cy="9123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</a:rPr>
              <a:t>ELM327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976742" y="2914904"/>
            <a:ext cx="4897585" cy="65033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Conecta na porta OBD-II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6096000" y="2931478"/>
            <a:ext cx="5317839" cy="15406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Converte os protocolos automotivos para uma interface serial padrão (RS232)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628072" y="3701787"/>
            <a:ext cx="5056906" cy="17054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solidFill>
                  <a:schemeClr val="bg1"/>
                </a:solidFill>
              </a:rPr>
              <a:t>Permite que um computador ou outros dispositivos interajam com esta rede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5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2094</TotalTime>
  <Words>783</Words>
  <Application>Microsoft Office PowerPoint</Application>
  <PresentationFormat>Widescreen</PresentationFormat>
  <Paragraphs>149</Paragraphs>
  <Slides>23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do Office</vt:lpstr>
      <vt:lpstr>Apresentação do PowerPoint</vt:lpstr>
      <vt:lpstr>Introdução</vt:lpstr>
      <vt:lpstr>Objetivos</vt:lpstr>
      <vt:lpstr>Justificativa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Metodologia</vt:lpstr>
      <vt:lpstr>Metodologia</vt:lpstr>
      <vt:lpstr>Metodologia</vt:lpstr>
      <vt:lpstr>Metodologia</vt:lpstr>
      <vt:lpstr>Metodologia</vt:lpstr>
      <vt:lpstr>Apresentação do PowerPoint</vt:lpstr>
      <vt:lpstr>Testes e Resultados</vt:lpstr>
      <vt:lpstr>Testes e Resultados</vt:lpstr>
      <vt:lpstr>Considerações finais</vt:lpstr>
      <vt:lpstr>Melhorias e trabalhos futuros</vt:lpstr>
      <vt:lpstr>OBRIGADO!</vt:lpstr>
      <vt:lpstr>Créditos das figuras</vt:lpstr>
      <vt:lpstr>Bibliografia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Windows</dc:creator>
  <cp:lastModifiedBy>Usuário do Windows</cp:lastModifiedBy>
  <cp:revision>191</cp:revision>
  <dcterms:created xsi:type="dcterms:W3CDTF">2017-08-24T11:57:46Z</dcterms:created>
  <dcterms:modified xsi:type="dcterms:W3CDTF">2017-12-04T18:40:42Z</dcterms:modified>
</cp:coreProperties>
</file>